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Economica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Open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471F0E8-18E3-473E-83B3-3B4B2F145C71}">
  <a:tblStyle styleId="{C471F0E8-18E3-473E-83B3-3B4B2F145C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regular.fntdata"/><Relationship Id="rId20" Type="http://schemas.openxmlformats.org/officeDocument/2006/relationships/slide" Target="slides/slide14.xml"/><Relationship Id="rId42" Type="http://schemas.openxmlformats.org/officeDocument/2006/relationships/font" Target="fonts/OpenSans-italic.fntdata"/><Relationship Id="rId41" Type="http://schemas.openxmlformats.org/officeDocument/2006/relationships/font" Target="fonts/OpenSans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OpenSans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Economica-bold.fntdata"/><Relationship Id="rId10" Type="http://schemas.openxmlformats.org/officeDocument/2006/relationships/slide" Target="slides/slide4.xml"/><Relationship Id="rId32" Type="http://schemas.openxmlformats.org/officeDocument/2006/relationships/font" Target="fonts/Economica-regular.fntdata"/><Relationship Id="rId13" Type="http://schemas.openxmlformats.org/officeDocument/2006/relationships/slide" Target="slides/slide7.xml"/><Relationship Id="rId35" Type="http://schemas.openxmlformats.org/officeDocument/2006/relationships/font" Target="fonts/Economica-boldItalic.fntdata"/><Relationship Id="rId12" Type="http://schemas.openxmlformats.org/officeDocument/2006/relationships/slide" Target="slides/slide6.xml"/><Relationship Id="rId34" Type="http://schemas.openxmlformats.org/officeDocument/2006/relationships/font" Target="fonts/Economica-italic.fntdata"/><Relationship Id="rId15" Type="http://schemas.openxmlformats.org/officeDocument/2006/relationships/slide" Target="slides/slide9.xml"/><Relationship Id="rId37" Type="http://schemas.openxmlformats.org/officeDocument/2006/relationships/font" Target="fonts/Roboto-bold.fntdata"/><Relationship Id="rId14" Type="http://schemas.openxmlformats.org/officeDocument/2006/relationships/slide" Target="slides/slide8.xml"/><Relationship Id="rId36" Type="http://schemas.openxmlformats.org/officeDocument/2006/relationships/font" Target="fonts/Roboto-regular.fntdata"/><Relationship Id="rId17" Type="http://schemas.openxmlformats.org/officeDocument/2006/relationships/slide" Target="slides/slide11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0.xml"/><Relationship Id="rId38" Type="http://schemas.openxmlformats.org/officeDocument/2006/relationships/font" Target="fonts/Robo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268a5ccb0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268a5ccb0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2876fff1f5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2876fff1f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466c67c5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466c67c5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92a87e35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92a87e35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2a87e358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2a87e358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2a87e358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2a87e358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92a87e358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92a87e358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9243de808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9243de808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92a87e358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92a87e358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2a87e358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92a87e358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92a87e358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92a87e358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268a5ccb03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268a5ccb0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2a87e358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92a87e358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45cd6bdf06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45cd6bdf06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45cd6bdf06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45cd6bdf06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45cd6bdf06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45cd6bdf06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fa0ba0e6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fa0ba0e6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a0ba0e60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a0ba0e60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45cd6bdf06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45cd6bdf06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fa0ba0e604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fa0ba0e60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268a5ccb03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268a5ccb03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268a5ccb03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268a5ccb03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28aaf6080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28aaf6080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28aaf6080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28aaf6080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fa0ba0e604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fa0ba0e60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980950" y="1373100"/>
            <a:ext cx="3182100" cy="23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Fertilizer Recommendation System</a:t>
            </a:r>
            <a:endParaRPr sz="43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20675" y="3864148"/>
            <a:ext cx="3054600" cy="9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Group Members:</a:t>
            </a:r>
            <a:endParaRPr b="1" sz="22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Jawad Khan (19P-0053)</a:t>
            </a:r>
            <a:endParaRPr sz="22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Muhammad Usman (19P-0116)</a:t>
            </a:r>
            <a:endParaRPr sz="2200"/>
          </a:p>
        </p:txBody>
      </p:sp>
      <p:sp>
        <p:nvSpPr>
          <p:cNvPr id="64" name="Google Shape;64;p13"/>
          <p:cNvSpPr txBox="1"/>
          <p:nvPr/>
        </p:nvSpPr>
        <p:spPr>
          <a:xfrm>
            <a:off x="6649500" y="3864150"/>
            <a:ext cx="23103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Economica"/>
                <a:ea typeface="Economica"/>
                <a:cs typeface="Economica"/>
                <a:sym typeface="Economica"/>
              </a:rPr>
              <a:t>Project Supervisor:</a:t>
            </a:r>
            <a:endParaRPr b="1" sz="22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Economica"/>
                <a:ea typeface="Economica"/>
                <a:cs typeface="Economica"/>
                <a:sym typeface="Economica"/>
              </a:rPr>
              <a:t>Mr. Usman Wajid</a:t>
            </a:r>
            <a:endParaRPr sz="22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275" y="218750"/>
            <a:ext cx="1341175" cy="134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Authentication modules.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NoSQL (json) based database.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Firebase because of the real-time feature maintains history as well.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1850" y="83625"/>
            <a:ext cx="1464250" cy="1510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Real-Time data collection</a:t>
            </a:r>
            <a:endParaRPr/>
          </a:p>
        </p:txBody>
      </p:sp>
      <p:sp>
        <p:nvSpPr>
          <p:cNvPr id="135" name="Google Shape;13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350" y="1089475"/>
            <a:ext cx="7540194" cy="369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Device Code</a:t>
            </a:r>
            <a:endParaRPr/>
          </a:p>
        </p:txBody>
      </p:sp>
      <p:sp>
        <p:nvSpPr>
          <p:cNvPr id="142" name="Google Shape;14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944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Algorithm</a:t>
            </a:r>
            <a:endParaRPr/>
          </a:p>
        </p:txBody>
      </p:sp>
      <p:sp>
        <p:nvSpPr>
          <p:cNvPr id="148" name="Google Shape;14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976" y="1347275"/>
            <a:ext cx="6116250" cy="349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/>
        </p:nvSpPr>
        <p:spPr>
          <a:xfrm>
            <a:off x="381000" y="925700"/>
            <a:ext cx="3635100" cy="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Economica"/>
                <a:ea typeface="Economica"/>
                <a:cs typeface="Economica"/>
                <a:sym typeface="Economica"/>
              </a:rPr>
              <a:t>Random Forest Regression</a:t>
            </a:r>
            <a:endParaRPr b="1" sz="2000"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</a:t>
            </a:r>
            <a:endParaRPr/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Economica"/>
                <a:ea typeface="Economica"/>
                <a:cs typeface="Economica"/>
                <a:sym typeface="Economica"/>
              </a:rPr>
              <a:t>Input Features: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Economica"/>
              <a:buAutoNum type="arabicPeriod"/>
            </a:pPr>
            <a:r>
              <a:rPr b="1" lang="en" sz="1600">
                <a:latin typeface="Economica"/>
                <a:ea typeface="Economica"/>
                <a:cs typeface="Economica"/>
                <a:sym typeface="Economica"/>
              </a:rPr>
              <a:t>Crop: </a:t>
            </a:r>
            <a:r>
              <a:rPr lang="en" sz="1600">
                <a:latin typeface="Economica"/>
                <a:ea typeface="Economica"/>
                <a:cs typeface="Economica"/>
                <a:sym typeface="Economica"/>
              </a:rPr>
              <a:t>Rice, Cotton, Apple (Total 22).</a:t>
            </a:r>
            <a:endParaRPr sz="1600">
              <a:latin typeface="Economica"/>
              <a:ea typeface="Economica"/>
              <a:cs typeface="Economica"/>
              <a:sym typeface="Economic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Economica"/>
              <a:buAutoNum type="arabicPeriod"/>
            </a:pPr>
            <a:r>
              <a:rPr b="1" lang="en" sz="1600">
                <a:latin typeface="Economica"/>
                <a:ea typeface="Economica"/>
                <a:cs typeface="Economica"/>
                <a:sym typeface="Economica"/>
              </a:rPr>
              <a:t>Temperature:</a:t>
            </a:r>
            <a:r>
              <a:rPr lang="en" sz="1600">
                <a:latin typeface="Economica"/>
                <a:ea typeface="Economica"/>
                <a:cs typeface="Economica"/>
                <a:sym typeface="Economica"/>
              </a:rPr>
              <a:t> Temperature in degree Celsius</a:t>
            </a:r>
            <a:endParaRPr sz="1600">
              <a:latin typeface="Economica"/>
              <a:ea typeface="Economica"/>
              <a:cs typeface="Economica"/>
              <a:sym typeface="Economic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Economica"/>
              <a:buAutoNum type="arabicPeriod"/>
            </a:pPr>
            <a:r>
              <a:rPr b="1" lang="en" sz="1600">
                <a:latin typeface="Economica"/>
                <a:ea typeface="Economica"/>
                <a:cs typeface="Economica"/>
                <a:sym typeface="Economica"/>
              </a:rPr>
              <a:t>Humidity:</a:t>
            </a:r>
            <a:r>
              <a:rPr lang="en" sz="1600">
                <a:latin typeface="Economica"/>
                <a:ea typeface="Economica"/>
                <a:cs typeface="Economica"/>
                <a:sym typeface="Economica"/>
              </a:rPr>
              <a:t> Relative humidity in percentage</a:t>
            </a:r>
            <a:endParaRPr sz="1600">
              <a:latin typeface="Economica"/>
              <a:ea typeface="Economica"/>
              <a:cs typeface="Economica"/>
              <a:sym typeface="Economic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Economica"/>
              <a:buAutoNum type="arabicPeriod"/>
            </a:pPr>
            <a:r>
              <a:rPr b="1" lang="en" sz="1600">
                <a:latin typeface="Economica"/>
                <a:ea typeface="Economica"/>
                <a:cs typeface="Economica"/>
                <a:sym typeface="Economica"/>
              </a:rPr>
              <a:t>Rainfall </a:t>
            </a:r>
            <a:r>
              <a:rPr lang="en" sz="1600">
                <a:latin typeface="Economica"/>
                <a:ea typeface="Economica"/>
                <a:cs typeface="Economica"/>
                <a:sym typeface="Economica"/>
              </a:rPr>
              <a:t>: Rainfall (mm)</a:t>
            </a:r>
            <a:endParaRPr sz="1600"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latin typeface="Economica"/>
                <a:ea typeface="Economica"/>
                <a:cs typeface="Economica"/>
                <a:sym typeface="Economica"/>
              </a:rPr>
              <a:t>Output Label</a:t>
            </a:r>
            <a:r>
              <a:rPr b="1" lang="en" sz="2000">
                <a:latin typeface="Economica"/>
                <a:ea typeface="Economica"/>
                <a:cs typeface="Economica"/>
                <a:sym typeface="Economica"/>
              </a:rPr>
              <a:t>:</a:t>
            </a:r>
            <a:endParaRPr b="1" sz="20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Economica"/>
              <a:buAutoNum type="arabicPeriod"/>
            </a:pPr>
            <a:r>
              <a:rPr b="1" lang="en" sz="1600">
                <a:latin typeface="Economica"/>
                <a:ea typeface="Economica"/>
                <a:cs typeface="Economica"/>
                <a:sym typeface="Economica"/>
              </a:rPr>
              <a:t>Label_N : </a:t>
            </a:r>
            <a:r>
              <a:rPr lang="en" sz="1600">
                <a:latin typeface="Economica"/>
                <a:ea typeface="Economica"/>
                <a:cs typeface="Economica"/>
                <a:sym typeface="Economica"/>
              </a:rPr>
              <a:t>Ratio of Nitrogen content in soil</a:t>
            </a:r>
            <a:endParaRPr sz="16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Economica"/>
              <a:buAutoNum type="arabicPeriod"/>
            </a:pPr>
            <a:r>
              <a:rPr b="1" lang="en" sz="1600">
                <a:latin typeface="Economica"/>
                <a:ea typeface="Economica"/>
                <a:cs typeface="Economica"/>
                <a:sym typeface="Economica"/>
              </a:rPr>
              <a:t>Label_P :  </a:t>
            </a:r>
            <a:r>
              <a:rPr lang="en" sz="1600">
                <a:latin typeface="Economica"/>
                <a:ea typeface="Economica"/>
                <a:cs typeface="Economica"/>
                <a:sym typeface="Economica"/>
              </a:rPr>
              <a:t>Ratio of Phosphorus content in soil</a:t>
            </a:r>
            <a:endParaRPr sz="1600">
              <a:latin typeface="Economica"/>
              <a:ea typeface="Economica"/>
              <a:cs typeface="Economica"/>
              <a:sym typeface="Economica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Economica"/>
              <a:buAutoNum type="arabicPeriod"/>
            </a:pPr>
            <a:r>
              <a:rPr b="1" lang="en" sz="1600">
                <a:latin typeface="Economica"/>
                <a:ea typeface="Economica"/>
                <a:cs typeface="Economica"/>
                <a:sym typeface="Economica"/>
              </a:rPr>
              <a:t>Label_K :  </a:t>
            </a:r>
            <a:r>
              <a:rPr lang="en" sz="1600">
                <a:latin typeface="Economica"/>
                <a:ea typeface="Economica"/>
                <a:cs typeface="Economica"/>
                <a:sym typeface="Economica"/>
              </a:rPr>
              <a:t>Ratio of Potassium content in soil</a:t>
            </a:r>
            <a:endParaRPr sz="16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7" name="Google Shape;15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Regression</a:t>
            </a:r>
            <a:endParaRPr/>
          </a:p>
        </p:txBody>
      </p:sp>
      <p:sp>
        <p:nvSpPr>
          <p:cNvPr id="163" name="Google Shape;16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64" name="Google Shape;164;p27"/>
          <p:cNvGraphicFramePr/>
          <p:nvPr/>
        </p:nvGraphicFramePr>
        <p:xfrm>
          <a:off x="761025" y="1324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{C471F0E8-18E3-473E-83B3-3B4B2F145C71}</a:tableStyleId>
              </a:tblPr>
              <a:tblGrid>
                <a:gridCol w="7239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BEGIN </a:t>
                      </a:r>
                      <a:endParaRPr b="1"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461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Step 1 : </a:t>
                      </a:r>
                      <a:r>
                        <a:rPr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Split the dataset n=2200 into training and test dataset (Where training set is 80% and test set is 20% that is training set=1,760 and test set=240).</a:t>
                      </a:r>
                      <a:endParaRPr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Step 2:</a:t>
                      </a:r>
                      <a:r>
                        <a:rPr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Apply random forest regression to each N, P and K (Nitrogen, Phosphorus &amp; Potassium) value with n_estimators=50 (n_estimators is the number of decision tree).</a:t>
                      </a:r>
                      <a:endParaRPr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Step 3:</a:t>
                      </a:r>
                      <a:r>
                        <a:rPr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Train N_label, P_Label and K_Label with the training dataset and dependent variable (Where dependent variable is N for N_Label, P for P_Label and K for K_Label).</a:t>
                      </a:r>
                      <a:endParaRPr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Step 4:</a:t>
                      </a:r>
                      <a:r>
                        <a:rPr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 Each N_Label, P_Label and K_Label generates a 50 decision tree as an output based on training dataset.</a:t>
                      </a:r>
                      <a:endParaRPr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END</a:t>
                      </a:r>
                      <a:endParaRPr b="1"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Results</a:t>
            </a:r>
            <a:endParaRPr/>
          </a:p>
        </p:txBody>
      </p:sp>
      <p:sp>
        <p:nvSpPr>
          <p:cNvPr id="170" name="Google Shape;17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5763" y="1088900"/>
            <a:ext cx="4738069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500"/>
              <a:t>Website Demo</a:t>
            </a:r>
            <a:endParaRPr sz="4500"/>
          </a:p>
        </p:txBody>
      </p:sp>
      <p:sp>
        <p:nvSpPr>
          <p:cNvPr id="177" name="Google Shape;17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16925"/>
            <a:ext cx="8839200" cy="3632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400" y="681400"/>
            <a:ext cx="8227401" cy="385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Agriculture is a important sector for any economy, and its success is crucial to ensuring food security and economic stability. However, the sector faces several challenges: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Inefficient use of fertilizers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Selecting best suitable crop based on the collected data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5475" y="206500"/>
            <a:ext cx="5893574" cy="432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500"/>
              <a:t>Demo App</a:t>
            </a:r>
            <a:endParaRPr sz="4500"/>
          </a:p>
        </p:txBody>
      </p:sp>
      <p:sp>
        <p:nvSpPr>
          <p:cNvPr id="201" name="Google Shape;20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7" name="Google Shape;2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350" y="152400"/>
            <a:ext cx="2349848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7473" y="152400"/>
            <a:ext cx="2366469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7217" y="152400"/>
            <a:ext cx="238956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5" name="Google Shape;21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6225" y="67975"/>
            <a:ext cx="2376559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859" y="67975"/>
            <a:ext cx="2356638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1075" y="67975"/>
            <a:ext cx="2376550" cy="4896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(FYP - I)</a:t>
            </a:r>
            <a:endParaRPr/>
          </a:p>
        </p:txBody>
      </p:sp>
      <p:grpSp>
        <p:nvGrpSpPr>
          <p:cNvPr id="223" name="Google Shape;223;p36"/>
          <p:cNvGrpSpPr/>
          <p:nvPr/>
        </p:nvGrpSpPr>
        <p:grpSpPr>
          <a:xfrm>
            <a:off x="6626603" y="1147292"/>
            <a:ext cx="2127401" cy="3566262"/>
            <a:chOff x="6616600" y="1431525"/>
            <a:chExt cx="2044202" cy="2927725"/>
          </a:xfrm>
        </p:grpSpPr>
        <p:sp>
          <p:nvSpPr>
            <p:cNvPr id="224" name="Google Shape;224;p36"/>
            <p:cNvSpPr/>
            <p:nvPr/>
          </p:nvSpPr>
          <p:spPr>
            <a:xfrm>
              <a:off x="66166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E65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6"/>
            <p:cNvSpPr/>
            <p:nvPr/>
          </p:nvSpPr>
          <p:spPr>
            <a:xfrm flipH="1" rot="10800000">
              <a:off x="6616600" y="1431525"/>
              <a:ext cx="2043900" cy="1269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6"/>
            <p:cNvSpPr txBox="1"/>
            <p:nvPr/>
          </p:nvSpPr>
          <p:spPr>
            <a:xfrm>
              <a:off x="6616602" y="1558426"/>
              <a:ext cx="20442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May</a:t>
              </a:r>
              <a:endParaRPr b="1" sz="30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7" name="Google Shape;227;p36"/>
            <p:cNvSpPr txBox="1"/>
            <p:nvPr/>
          </p:nvSpPr>
          <p:spPr>
            <a:xfrm>
              <a:off x="6682135" y="2353075"/>
              <a:ext cx="352200" cy="1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8" name="Google Shape;228;p36"/>
            <p:cNvSpPr txBox="1"/>
            <p:nvPr/>
          </p:nvSpPr>
          <p:spPr>
            <a:xfrm>
              <a:off x="7210245" y="2353075"/>
              <a:ext cx="352200" cy="1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9" name="Google Shape;229;p36"/>
            <p:cNvSpPr txBox="1"/>
            <p:nvPr/>
          </p:nvSpPr>
          <p:spPr>
            <a:xfrm>
              <a:off x="7705753" y="2353075"/>
              <a:ext cx="352200" cy="1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0" name="Google Shape;230;p36"/>
            <p:cNvSpPr txBox="1"/>
            <p:nvPr/>
          </p:nvSpPr>
          <p:spPr>
            <a:xfrm>
              <a:off x="8242756" y="2353075"/>
              <a:ext cx="352200" cy="1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1" name="Google Shape;231;p36"/>
            <p:cNvCxnSpPr/>
            <p:nvPr/>
          </p:nvCxnSpPr>
          <p:spPr>
            <a:xfrm rot="10800000">
              <a:off x="7130070" y="2352833"/>
              <a:ext cx="0" cy="20064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32" name="Google Shape;232;p36"/>
            <p:cNvCxnSpPr/>
            <p:nvPr/>
          </p:nvCxnSpPr>
          <p:spPr>
            <a:xfrm rot="10800000">
              <a:off x="7640786" y="2352833"/>
              <a:ext cx="0" cy="20064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33" name="Google Shape;233;p36"/>
            <p:cNvCxnSpPr/>
            <p:nvPr/>
          </p:nvCxnSpPr>
          <p:spPr>
            <a:xfrm rot="10800000">
              <a:off x="8151501" y="2352833"/>
              <a:ext cx="0" cy="20064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34" name="Google Shape;234;p36"/>
          <p:cNvGrpSpPr/>
          <p:nvPr/>
        </p:nvGrpSpPr>
        <p:grpSpPr>
          <a:xfrm>
            <a:off x="4499112" y="1147281"/>
            <a:ext cx="2127094" cy="3566262"/>
            <a:chOff x="4572350" y="1431525"/>
            <a:chExt cx="2043907" cy="2927725"/>
          </a:xfrm>
        </p:grpSpPr>
        <p:sp>
          <p:nvSpPr>
            <p:cNvPr id="235" name="Google Shape;235;p36"/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6"/>
            <p:cNvSpPr/>
            <p:nvPr/>
          </p:nvSpPr>
          <p:spPr>
            <a:xfrm flipH="1" rot="10800000">
              <a:off x="4572350" y="1431525"/>
              <a:ext cx="2043900" cy="1269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6"/>
            <p:cNvSpPr txBox="1"/>
            <p:nvPr/>
          </p:nvSpPr>
          <p:spPr>
            <a:xfrm>
              <a:off x="4572357" y="1558426"/>
              <a:ext cx="20439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April</a:t>
              </a:r>
              <a:endParaRPr b="1" sz="30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" name="Google Shape;238;p36"/>
            <p:cNvSpPr txBox="1"/>
            <p:nvPr/>
          </p:nvSpPr>
          <p:spPr>
            <a:xfrm>
              <a:off x="4637934" y="2324140"/>
              <a:ext cx="352200" cy="19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9" name="Google Shape;239;p36"/>
            <p:cNvSpPr txBox="1"/>
            <p:nvPr/>
          </p:nvSpPr>
          <p:spPr>
            <a:xfrm>
              <a:off x="5166044" y="2324140"/>
              <a:ext cx="352200" cy="19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0" name="Google Shape;240;p36"/>
            <p:cNvSpPr txBox="1"/>
            <p:nvPr/>
          </p:nvSpPr>
          <p:spPr>
            <a:xfrm>
              <a:off x="5661552" y="2324140"/>
              <a:ext cx="352200" cy="19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1" name="Google Shape;241;p36"/>
            <p:cNvSpPr txBox="1"/>
            <p:nvPr/>
          </p:nvSpPr>
          <p:spPr>
            <a:xfrm>
              <a:off x="6198555" y="2324140"/>
              <a:ext cx="352200" cy="19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42" name="Google Shape;242;p36"/>
            <p:cNvCxnSpPr/>
            <p:nvPr/>
          </p:nvCxnSpPr>
          <p:spPr>
            <a:xfrm rot="10800000">
              <a:off x="5085869" y="2324033"/>
              <a:ext cx="0" cy="20352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43" name="Google Shape;243;p36"/>
            <p:cNvCxnSpPr/>
            <p:nvPr/>
          </p:nvCxnSpPr>
          <p:spPr>
            <a:xfrm rot="10800000">
              <a:off x="5596584" y="2324033"/>
              <a:ext cx="0" cy="20352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44" name="Google Shape;244;p36"/>
            <p:cNvCxnSpPr/>
            <p:nvPr/>
          </p:nvCxnSpPr>
          <p:spPr>
            <a:xfrm rot="10800000">
              <a:off x="6107300" y="2324033"/>
              <a:ext cx="0" cy="20352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45" name="Google Shape;245;p36"/>
          <p:cNvGrpSpPr/>
          <p:nvPr/>
        </p:nvGrpSpPr>
        <p:grpSpPr>
          <a:xfrm>
            <a:off x="2371740" y="1147212"/>
            <a:ext cx="2127187" cy="3566248"/>
            <a:chOff x="2528100" y="1431525"/>
            <a:chExt cx="2043996" cy="2927714"/>
          </a:xfrm>
        </p:grpSpPr>
        <p:sp>
          <p:nvSpPr>
            <p:cNvPr id="246" name="Google Shape;246;p36"/>
            <p:cNvSpPr/>
            <p:nvPr/>
          </p:nvSpPr>
          <p:spPr>
            <a:xfrm>
              <a:off x="2528196" y="1431539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6"/>
            <p:cNvSpPr/>
            <p:nvPr/>
          </p:nvSpPr>
          <p:spPr>
            <a:xfrm flipH="1" rot="10800000">
              <a:off x="2528100" y="1431525"/>
              <a:ext cx="2043900" cy="126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6"/>
            <p:cNvSpPr txBox="1"/>
            <p:nvPr/>
          </p:nvSpPr>
          <p:spPr>
            <a:xfrm>
              <a:off x="2672951" y="1518149"/>
              <a:ext cx="17544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March</a:t>
              </a:r>
              <a:endParaRPr b="1" sz="3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9" name="Google Shape;249;p36"/>
            <p:cNvSpPr txBox="1"/>
            <p:nvPr/>
          </p:nvSpPr>
          <p:spPr>
            <a:xfrm>
              <a:off x="2593739" y="2311059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0" name="Google Shape;250;p36"/>
            <p:cNvSpPr txBox="1"/>
            <p:nvPr/>
          </p:nvSpPr>
          <p:spPr>
            <a:xfrm>
              <a:off x="3121846" y="2311059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1" name="Google Shape;251;p36"/>
            <p:cNvSpPr txBox="1"/>
            <p:nvPr/>
          </p:nvSpPr>
          <p:spPr>
            <a:xfrm>
              <a:off x="3617351" y="2311059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2" name="Google Shape;252;p36"/>
            <p:cNvSpPr txBox="1"/>
            <p:nvPr/>
          </p:nvSpPr>
          <p:spPr>
            <a:xfrm>
              <a:off x="4154350" y="2311059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53" name="Google Shape;253;p36"/>
            <p:cNvCxnSpPr/>
            <p:nvPr/>
          </p:nvCxnSpPr>
          <p:spPr>
            <a:xfrm rot="10800000">
              <a:off x="3041676" y="2311133"/>
              <a:ext cx="0" cy="20481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54" name="Google Shape;254;p36"/>
            <p:cNvCxnSpPr/>
            <p:nvPr/>
          </p:nvCxnSpPr>
          <p:spPr>
            <a:xfrm rot="10800000">
              <a:off x="3552390" y="2311133"/>
              <a:ext cx="0" cy="20481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55" name="Google Shape;255;p36"/>
            <p:cNvCxnSpPr/>
            <p:nvPr/>
          </p:nvCxnSpPr>
          <p:spPr>
            <a:xfrm rot="10800000">
              <a:off x="4063104" y="2311133"/>
              <a:ext cx="0" cy="20481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56" name="Google Shape;256;p36"/>
          <p:cNvGrpSpPr/>
          <p:nvPr/>
        </p:nvGrpSpPr>
        <p:grpSpPr>
          <a:xfrm>
            <a:off x="244498" y="1147235"/>
            <a:ext cx="2127087" cy="3566271"/>
            <a:chOff x="3975900" y="1431525"/>
            <a:chExt cx="2043900" cy="2927733"/>
          </a:xfrm>
        </p:grpSpPr>
        <p:sp>
          <p:nvSpPr>
            <p:cNvPr id="257" name="Google Shape;257;p36"/>
            <p:cNvSpPr/>
            <p:nvPr/>
          </p:nvSpPr>
          <p:spPr>
            <a:xfrm>
              <a:off x="39759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944A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6"/>
            <p:cNvSpPr/>
            <p:nvPr/>
          </p:nvSpPr>
          <p:spPr>
            <a:xfrm flipH="1" rot="10800000">
              <a:off x="3975900" y="1431525"/>
              <a:ext cx="2043900" cy="126900"/>
            </a:xfrm>
            <a:prstGeom prst="rect">
              <a:avLst/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6"/>
            <p:cNvSpPr txBox="1"/>
            <p:nvPr/>
          </p:nvSpPr>
          <p:spPr>
            <a:xfrm>
              <a:off x="3975900" y="1558425"/>
              <a:ext cx="20439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February</a:t>
              </a:r>
              <a:endParaRPr b="1" sz="30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0" name="Google Shape;260;p36"/>
            <p:cNvSpPr txBox="1"/>
            <p:nvPr/>
          </p:nvSpPr>
          <p:spPr>
            <a:xfrm>
              <a:off x="4098709" y="2282653"/>
              <a:ext cx="331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1" name="Google Shape;261;p36"/>
            <p:cNvSpPr txBox="1"/>
            <p:nvPr/>
          </p:nvSpPr>
          <p:spPr>
            <a:xfrm>
              <a:off x="4595159" y="2282653"/>
              <a:ext cx="331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2" name="Google Shape;262;p36"/>
            <p:cNvSpPr txBox="1"/>
            <p:nvPr/>
          </p:nvSpPr>
          <p:spPr>
            <a:xfrm>
              <a:off x="5060961" y="2282653"/>
              <a:ext cx="331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3" name="Google Shape;263;p36"/>
            <p:cNvSpPr txBox="1"/>
            <p:nvPr/>
          </p:nvSpPr>
          <p:spPr>
            <a:xfrm>
              <a:off x="5565770" y="2282653"/>
              <a:ext cx="331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64" name="Google Shape;264;p36"/>
            <p:cNvCxnSpPr/>
            <p:nvPr/>
          </p:nvCxnSpPr>
          <p:spPr>
            <a:xfrm rot="10800000">
              <a:off x="4489309" y="2282958"/>
              <a:ext cx="0" cy="2076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65" name="Google Shape;265;p36"/>
            <p:cNvCxnSpPr/>
            <p:nvPr/>
          </p:nvCxnSpPr>
          <p:spPr>
            <a:xfrm rot="10800000">
              <a:off x="5000021" y="2282958"/>
              <a:ext cx="0" cy="2076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66" name="Google Shape;266;p36"/>
            <p:cNvCxnSpPr/>
            <p:nvPr/>
          </p:nvCxnSpPr>
          <p:spPr>
            <a:xfrm rot="10800000">
              <a:off x="5510733" y="2282958"/>
              <a:ext cx="0" cy="2076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sp>
        <p:nvSpPr>
          <p:cNvPr id="267" name="Google Shape;267;p36"/>
          <p:cNvSpPr/>
          <p:nvPr/>
        </p:nvSpPr>
        <p:spPr>
          <a:xfrm>
            <a:off x="1295000" y="2520425"/>
            <a:ext cx="2127000" cy="2244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Creating Use case, UML, Activity diagram etc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p36"/>
          <p:cNvSpPr/>
          <p:nvPr/>
        </p:nvSpPr>
        <p:spPr>
          <a:xfrm>
            <a:off x="2371575" y="2823050"/>
            <a:ext cx="1618200" cy="224400"/>
          </a:xfrm>
          <a:prstGeom prst="rect">
            <a:avLst/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Literature Review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36"/>
          <p:cNvSpPr/>
          <p:nvPr/>
        </p:nvSpPr>
        <p:spPr>
          <a:xfrm>
            <a:off x="6116775" y="3769513"/>
            <a:ext cx="1585800" cy="224400"/>
          </a:xfrm>
          <a:prstGeom prst="rect">
            <a:avLst/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Soil data Integration into App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36"/>
          <p:cNvSpPr/>
          <p:nvPr/>
        </p:nvSpPr>
        <p:spPr>
          <a:xfrm>
            <a:off x="5046275" y="4112313"/>
            <a:ext cx="3165600" cy="224400"/>
          </a:xfrm>
          <a:prstGeom prst="rect">
            <a:avLst/>
          </a:prstGeom>
          <a:solidFill>
            <a:srgbClr val="0E65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 App(Login/</a:t>
            </a: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Register</a:t>
            </a: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Weather API , and </a:t>
            </a: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connection with Flask server</a:t>
            </a: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36"/>
          <p:cNvSpPr/>
          <p:nvPr/>
        </p:nvSpPr>
        <p:spPr>
          <a:xfrm>
            <a:off x="5553775" y="3488213"/>
            <a:ext cx="1585800" cy="224400"/>
          </a:xfrm>
          <a:prstGeom prst="rect">
            <a:avLst/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Creating the model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36"/>
          <p:cNvSpPr/>
          <p:nvPr/>
        </p:nvSpPr>
        <p:spPr>
          <a:xfrm>
            <a:off x="8211869" y="4810412"/>
            <a:ext cx="69000" cy="62400"/>
          </a:xfrm>
          <a:prstGeom prst="triangle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6"/>
          <p:cNvSpPr/>
          <p:nvPr/>
        </p:nvSpPr>
        <p:spPr>
          <a:xfrm>
            <a:off x="3989375" y="3140625"/>
            <a:ext cx="2127300" cy="224400"/>
          </a:xfrm>
          <a:prstGeom prst="rect">
            <a:avLst/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Creating dataset for fertilizer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36"/>
          <p:cNvSpPr/>
          <p:nvPr/>
        </p:nvSpPr>
        <p:spPr>
          <a:xfrm>
            <a:off x="6625775" y="4455100"/>
            <a:ext cx="1618200" cy="224400"/>
          </a:xfrm>
          <a:prstGeom prst="rect">
            <a:avLst/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Basic </a:t>
            </a: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IoT device connections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36"/>
          <p:cNvSpPr/>
          <p:nvPr/>
        </p:nvSpPr>
        <p:spPr>
          <a:xfrm>
            <a:off x="1273531" y="2837337"/>
            <a:ext cx="69000" cy="62400"/>
          </a:xfrm>
          <a:prstGeom prst="triangle">
            <a:avLst>
              <a:gd fmla="val 50000" name="adj"/>
            </a:avLst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37"/>
          <p:cNvGrpSpPr/>
          <p:nvPr/>
        </p:nvGrpSpPr>
        <p:grpSpPr>
          <a:xfrm>
            <a:off x="6641401" y="1029093"/>
            <a:ext cx="2083655" cy="3841761"/>
            <a:chOff x="6616600" y="1431525"/>
            <a:chExt cx="2044202" cy="2927725"/>
          </a:xfrm>
        </p:grpSpPr>
        <p:sp>
          <p:nvSpPr>
            <p:cNvPr id="282" name="Google Shape;282;p37"/>
            <p:cNvSpPr/>
            <p:nvPr/>
          </p:nvSpPr>
          <p:spPr>
            <a:xfrm>
              <a:off x="66166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E65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7"/>
            <p:cNvSpPr/>
            <p:nvPr/>
          </p:nvSpPr>
          <p:spPr>
            <a:xfrm flipH="1" rot="10800000">
              <a:off x="6616600" y="1431525"/>
              <a:ext cx="2043900" cy="1269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7"/>
            <p:cNvSpPr txBox="1"/>
            <p:nvPr/>
          </p:nvSpPr>
          <p:spPr>
            <a:xfrm>
              <a:off x="6616602" y="1558426"/>
              <a:ext cx="20442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December</a:t>
              </a:r>
              <a:endParaRPr b="1" sz="30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5" name="Google Shape;285;p37"/>
            <p:cNvSpPr txBox="1"/>
            <p:nvPr/>
          </p:nvSpPr>
          <p:spPr>
            <a:xfrm>
              <a:off x="6682135" y="2353075"/>
              <a:ext cx="352200" cy="1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6" name="Google Shape;286;p37"/>
            <p:cNvSpPr txBox="1"/>
            <p:nvPr/>
          </p:nvSpPr>
          <p:spPr>
            <a:xfrm>
              <a:off x="7210245" y="2353075"/>
              <a:ext cx="352200" cy="1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7" name="Google Shape;287;p37"/>
            <p:cNvSpPr txBox="1"/>
            <p:nvPr/>
          </p:nvSpPr>
          <p:spPr>
            <a:xfrm>
              <a:off x="7705753" y="2353075"/>
              <a:ext cx="352200" cy="1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8" name="Google Shape;288;p37"/>
            <p:cNvSpPr txBox="1"/>
            <p:nvPr/>
          </p:nvSpPr>
          <p:spPr>
            <a:xfrm>
              <a:off x="8242756" y="2353075"/>
              <a:ext cx="352200" cy="19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89" name="Google Shape;289;p37"/>
            <p:cNvCxnSpPr/>
            <p:nvPr/>
          </p:nvCxnSpPr>
          <p:spPr>
            <a:xfrm rot="10800000">
              <a:off x="7130070" y="2352833"/>
              <a:ext cx="0" cy="20064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90" name="Google Shape;290;p37"/>
            <p:cNvCxnSpPr/>
            <p:nvPr/>
          </p:nvCxnSpPr>
          <p:spPr>
            <a:xfrm rot="10800000">
              <a:off x="7640786" y="2352833"/>
              <a:ext cx="0" cy="20064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91" name="Google Shape;291;p37"/>
            <p:cNvCxnSpPr/>
            <p:nvPr/>
          </p:nvCxnSpPr>
          <p:spPr>
            <a:xfrm rot="10800000">
              <a:off x="8151501" y="2352833"/>
              <a:ext cx="0" cy="20064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92" name="Google Shape;292;p37"/>
          <p:cNvGrpSpPr/>
          <p:nvPr/>
        </p:nvGrpSpPr>
        <p:grpSpPr>
          <a:xfrm>
            <a:off x="4557682" y="1029132"/>
            <a:ext cx="2083360" cy="3841761"/>
            <a:chOff x="4572350" y="1431525"/>
            <a:chExt cx="2043912" cy="2927725"/>
          </a:xfrm>
        </p:grpSpPr>
        <p:sp>
          <p:nvSpPr>
            <p:cNvPr id="293" name="Google Shape;293;p37"/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7"/>
            <p:cNvSpPr/>
            <p:nvPr/>
          </p:nvSpPr>
          <p:spPr>
            <a:xfrm flipH="1" rot="10800000">
              <a:off x="4572350" y="1431525"/>
              <a:ext cx="2043900" cy="1269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7"/>
            <p:cNvSpPr txBox="1"/>
            <p:nvPr/>
          </p:nvSpPr>
          <p:spPr>
            <a:xfrm>
              <a:off x="4572362" y="1558430"/>
              <a:ext cx="2043900" cy="79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November</a:t>
              </a:r>
              <a:endParaRPr b="1" sz="30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6" name="Google Shape;296;p37"/>
            <p:cNvSpPr txBox="1"/>
            <p:nvPr/>
          </p:nvSpPr>
          <p:spPr>
            <a:xfrm>
              <a:off x="4637934" y="2324140"/>
              <a:ext cx="352200" cy="19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7" name="Google Shape;297;p37"/>
            <p:cNvSpPr txBox="1"/>
            <p:nvPr/>
          </p:nvSpPr>
          <p:spPr>
            <a:xfrm>
              <a:off x="5166044" y="2324140"/>
              <a:ext cx="352200" cy="19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8" name="Google Shape;298;p37"/>
            <p:cNvSpPr txBox="1"/>
            <p:nvPr/>
          </p:nvSpPr>
          <p:spPr>
            <a:xfrm>
              <a:off x="5661552" y="2324140"/>
              <a:ext cx="352200" cy="19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9" name="Google Shape;299;p37"/>
            <p:cNvSpPr txBox="1"/>
            <p:nvPr/>
          </p:nvSpPr>
          <p:spPr>
            <a:xfrm>
              <a:off x="6198555" y="2324140"/>
              <a:ext cx="352200" cy="19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00" name="Google Shape;300;p37"/>
            <p:cNvCxnSpPr/>
            <p:nvPr/>
          </p:nvCxnSpPr>
          <p:spPr>
            <a:xfrm rot="10800000">
              <a:off x="5085869" y="2324033"/>
              <a:ext cx="0" cy="20352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01" name="Google Shape;301;p37"/>
            <p:cNvCxnSpPr/>
            <p:nvPr/>
          </p:nvCxnSpPr>
          <p:spPr>
            <a:xfrm rot="10800000">
              <a:off x="5596584" y="2324033"/>
              <a:ext cx="0" cy="20352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02" name="Google Shape;302;p37"/>
            <p:cNvCxnSpPr/>
            <p:nvPr/>
          </p:nvCxnSpPr>
          <p:spPr>
            <a:xfrm rot="10800000">
              <a:off x="6107300" y="2324033"/>
              <a:ext cx="0" cy="20352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303" name="Google Shape;303;p37"/>
          <p:cNvGrpSpPr/>
          <p:nvPr/>
        </p:nvGrpSpPr>
        <p:grpSpPr>
          <a:xfrm>
            <a:off x="2474005" y="1029084"/>
            <a:ext cx="2083763" cy="3841746"/>
            <a:chOff x="2528100" y="1431525"/>
            <a:chExt cx="2044308" cy="2927714"/>
          </a:xfrm>
        </p:grpSpPr>
        <p:sp>
          <p:nvSpPr>
            <p:cNvPr id="304" name="Google Shape;304;p37"/>
            <p:cNvSpPr/>
            <p:nvPr/>
          </p:nvSpPr>
          <p:spPr>
            <a:xfrm>
              <a:off x="2528196" y="1431539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7"/>
            <p:cNvSpPr/>
            <p:nvPr/>
          </p:nvSpPr>
          <p:spPr>
            <a:xfrm flipH="1" rot="10800000">
              <a:off x="2528100" y="1431525"/>
              <a:ext cx="2043900" cy="126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7"/>
            <p:cNvSpPr txBox="1"/>
            <p:nvPr/>
          </p:nvSpPr>
          <p:spPr>
            <a:xfrm>
              <a:off x="2528208" y="1583117"/>
              <a:ext cx="2044200" cy="72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October</a:t>
              </a:r>
              <a:endParaRPr b="1" sz="3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7" name="Google Shape;307;p37"/>
            <p:cNvSpPr txBox="1"/>
            <p:nvPr/>
          </p:nvSpPr>
          <p:spPr>
            <a:xfrm>
              <a:off x="2593739" y="2311059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8" name="Google Shape;308;p37"/>
            <p:cNvSpPr txBox="1"/>
            <p:nvPr/>
          </p:nvSpPr>
          <p:spPr>
            <a:xfrm>
              <a:off x="3121846" y="2311059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9" name="Google Shape;309;p37"/>
            <p:cNvSpPr txBox="1"/>
            <p:nvPr/>
          </p:nvSpPr>
          <p:spPr>
            <a:xfrm>
              <a:off x="3617351" y="2311059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0" name="Google Shape;310;p37"/>
            <p:cNvSpPr txBox="1"/>
            <p:nvPr/>
          </p:nvSpPr>
          <p:spPr>
            <a:xfrm>
              <a:off x="4154350" y="2311059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1" name="Google Shape;311;p37"/>
            <p:cNvCxnSpPr/>
            <p:nvPr/>
          </p:nvCxnSpPr>
          <p:spPr>
            <a:xfrm rot="10800000">
              <a:off x="3041676" y="2311133"/>
              <a:ext cx="0" cy="20481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12" name="Google Shape;312;p37"/>
            <p:cNvCxnSpPr/>
            <p:nvPr/>
          </p:nvCxnSpPr>
          <p:spPr>
            <a:xfrm rot="10800000">
              <a:off x="3552390" y="2311133"/>
              <a:ext cx="0" cy="20481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13" name="Google Shape;313;p37"/>
            <p:cNvCxnSpPr/>
            <p:nvPr/>
          </p:nvCxnSpPr>
          <p:spPr>
            <a:xfrm rot="10800000">
              <a:off x="4063104" y="2311133"/>
              <a:ext cx="0" cy="20481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314" name="Google Shape;314;p37"/>
          <p:cNvGrpSpPr/>
          <p:nvPr/>
        </p:nvGrpSpPr>
        <p:grpSpPr>
          <a:xfrm>
            <a:off x="390630" y="1028924"/>
            <a:ext cx="2083359" cy="3841771"/>
            <a:chOff x="3975888" y="1431525"/>
            <a:chExt cx="2043912" cy="2927733"/>
          </a:xfrm>
        </p:grpSpPr>
        <p:sp>
          <p:nvSpPr>
            <p:cNvPr id="315" name="Google Shape;315;p37"/>
            <p:cNvSpPr/>
            <p:nvPr/>
          </p:nvSpPr>
          <p:spPr>
            <a:xfrm>
              <a:off x="39759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944A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7"/>
            <p:cNvSpPr/>
            <p:nvPr/>
          </p:nvSpPr>
          <p:spPr>
            <a:xfrm flipH="1" rot="10800000">
              <a:off x="3975900" y="1431525"/>
              <a:ext cx="2043900" cy="126900"/>
            </a:xfrm>
            <a:prstGeom prst="rect">
              <a:avLst/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7"/>
            <p:cNvSpPr txBox="1"/>
            <p:nvPr/>
          </p:nvSpPr>
          <p:spPr>
            <a:xfrm>
              <a:off x="3975888" y="1600314"/>
              <a:ext cx="2043900" cy="68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September</a:t>
              </a:r>
              <a:endParaRPr b="1" sz="30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8" name="Google Shape;318;p37"/>
            <p:cNvSpPr txBox="1"/>
            <p:nvPr/>
          </p:nvSpPr>
          <p:spPr>
            <a:xfrm>
              <a:off x="4098709" y="2282653"/>
              <a:ext cx="331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9" name="Google Shape;319;p37"/>
            <p:cNvSpPr txBox="1"/>
            <p:nvPr/>
          </p:nvSpPr>
          <p:spPr>
            <a:xfrm>
              <a:off x="4595159" y="2282653"/>
              <a:ext cx="331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0" name="Google Shape;320;p37"/>
            <p:cNvSpPr txBox="1"/>
            <p:nvPr/>
          </p:nvSpPr>
          <p:spPr>
            <a:xfrm>
              <a:off x="5060961" y="2282653"/>
              <a:ext cx="331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1" name="Google Shape;321;p37"/>
            <p:cNvSpPr txBox="1"/>
            <p:nvPr/>
          </p:nvSpPr>
          <p:spPr>
            <a:xfrm>
              <a:off x="5565770" y="2282653"/>
              <a:ext cx="331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22" name="Google Shape;322;p37"/>
            <p:cNvCxnSpPr/>
            <p:nvPr/>
          </p:nvCxnSpPr>
          <p:spPr>
            <a:xfrm rot="10800000">
              <a:off x="4489309" y="2282958"/>
              <a:ext cx="0" cy="2076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23" name="Google Shape;323;p37"/>
            <p:cNvCxnSpPr/>
            <p:nvPr/>
          </p:nvCxnSpPr>
          <p:spPr>
            <a:xfrm rot="10800000">
              <a:off x="5000021" y="2282958"/>
              <a:ext cx="0" cy="2076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324" name="Google Shape;324;p37"/>
            <p:cNvCxnSpPr/>
            <p:nvPr/>
          </p:nvCxnSpPr>
          <p:spPr>
            <a:xfrm rot="10800000">
              <a:off x="5510733" y="2282958"/>
              <a:ext cx="0" cy="2076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sp>
        <p:nvSpPr>
          <p:cNvPr id="325" name="Google Shape;325;p37"/>
          <p:cNvSpPr/>
          <p:nvPr/>
        </p:nvSpPr>
        <p:spPr>
          <a:xfrm>
            <a:off x="1941888" y="2759088"/>
            <a:ext cx="2083800" cy="2445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Making IoT device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7"/>
          <p:cNvSpPr/>
          <p:nvPr/>
        </p:nvSpPr>
        <p:spPr>
          <a:xfrm>
            <a:off x="532149" y="2449500"/>
            <a:ext cx="5080800" cy="2445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App Development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7"/>
          <p:cNvSpPr/>
          <p:nvPr/>
        </p:nvSpPr>
        <p:spPr>
          <a:xfrm>
            <a:off x="4571995" y="3730985"/>
            <a:ext cx="2083200" cy="244500"/>
          </a:xfrm>
          <a:prstGeom prst="rect">
            <a:avLst/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Testing and Debugging 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7"/>
          <p:cNvSpPr/>
          <p:nvPr/>
        </p:nvSpPr>
        <p:spPr>
          <a:xfrm>
            <a:off x="6122214" y="4325580"/>
            <a:ext cx="2083200" cy="244500"/>
          </a:xfrm>
          <a:prstGeom prst="rect">
            <a:avLst/>
          </a:prstGeom>
          <a:solidFill>
            <a:srgbClr val="0E65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Deployment of the App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37"/>
          <p:cNvSpPr/>
          <p:nvPr/>
        </p:nvSpPr>
        <p:spPr>
          <a:xfrm>
            <a:off x="4059900" y="3377725"/>
            <a:ext cx="1553100" cy="244500"/>
          </a:xfrm>
          <a:prstGeom prst="rect">
            <a:avLst/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Models  Integration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37"/>
          <p:cNvSpPr/>
          <p:nvPr/>
        </p:nvSpPr>
        <p:spPr>
          <a:xfrm>
            <a:off x="8130113" y="4940275"/>
            <a:ext cx="113400" cy="68100"/>
          </a:xfrm>
          <a:prstGeom prst="triangle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7"/>
          <p:cNvSpPr/>
          <p:nvPr/>
        </p:nvSpPr>
        <p:spPr>
          <a:xfrm>
            <a:off x="5615990" y="4028276"/>
            <a:ext cx="1553100" cy="244500"/>
          </a:xfrm>
          <a:prstGeom prst="rect">
            <a:avLst/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Optimization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37"/>
          <p:cNvSpPr/>
          <p:nvPr/>
        </p:nvSpPr>
        <p:spPr>
          <a:xfrm>
            <a:off x="480017" y="2915965"/>
            <a:ext cx="113400" cy="68100"/>
          </a:xfrm>
          <a:prstGeom prst="triangle">
            <a:avLst>
              <a:gd fmla="val 50000" name="adj"/>
            </a:avLst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7"/>
          <p:cNvSpPr txBox="1"/>
          <p:nvPr>
            <p:ph type="title"/>
          </p:nvPr>
        </p:nvSpPr>
        <p:spPr>
          <a:xfrm>
            <a:off x="390625" y="89675"/>
            <a:ext cx="8520600" cy="87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(FYP - II)</a:t>
            </a:r>
            <a:endParaRPr/>
          </a:p>
        </p:txBody>
      </p:sp>
      <p:sp>
        <p:nvSpPr>
          <p:cNvPr id="334" name="Google Shape;334;p37"/>
          <p:cNvSpPr/>
          <p:nvPr/>
        </p:nvSpPr>
        <p:spPr>
          <a:xfrm>
            <a:off x="5075138" y="4622875"/>
            <a:ext cx="3130200" cy="244500"/>
          </a:xfrm>
          <a:prstGeom prst="rect">
            <a:avLst/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Documentation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37"/>
          <p:cNvSpPr txBox="1"/>
          <p:nvPr>
            <p:ph idx="12" type="sldNum"/>
          </p:nvPr>
        </p:nvSpPr>
        <p:spPr>
          <a:xfrm>
            <a:off x="8725047" y="4663225"/>
            <a:ext cx="2961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6" name="Google Shape;336;p37"/>
          <p:cNvSpPr/>
          <p:nvPr/>
        </p:nvSpPr>
        <p:spPr>
          <a:xfrm>
            <a:off x="3494050" y="3068700"/>
            <a:ext cx="2127300" cy="224400"/>
          </a:xfrm>
          <a:prstGeom prst="rect">
            <a:avLst/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IoT Device Features (Add\Remove sensors)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current agricultural sector faces various challenges such as inefficient use of fertilizers, optimal crop selection and lack of crop remote monitoring mechanisms.</a:t>
            </a:r>
            <a:endParaRPr/>
          </a:p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500"/>
              <a:t>Proposed System</a:t>
            </a:r>
            <a:endParaRPr sz="4500"/>
          </a:p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466575" y="125425"/>
            <a:ext cx="2920500" cy="157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Architecture 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Design</a:t>
            </a:r>
            <a:endParaRPr sz="40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7125" y="491013"/>
            <a:ext cx="5416100" cy="41614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532800" y="199125"/>
            <a:ext cx="2616300" cy="122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Use Case Diagram</a:t>
            </a:r>
            <a:endParaRPr sz="4000"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8325" y="0"/>
            <a:ext cx="3376675" cy="50041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299075" y="283075"/>
            <a:ext cx="1965600" cy="114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5850" y="74975"/>
            <a:ext cx="6059674" cy="49623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Device components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following are the things that are required: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Arduino</a:t>
            </a:r>
            <a:r>
              <a:rPr lang="en"/>
              <a:t> UNO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NodeMCU(wifi module)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NPK sensor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MAX485 (</a:t>
            </a:r>
            <a:r>
              <a:rPr lang="en"/>
              <a:t>transceiver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Moisture sensor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Soil pH sensor</a:t>
            </a:r>
            <a:endParaRPr/>
          </a:p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1721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Device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925" y="895525"/>
            <a:ext cx="6658852" cy="4090258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/>
          <p:nvPr/>
        </p:nvSpPr>
        <p:spPr>
          <a:xfrm>
            <a:off x="7557050" y="4863975"/>
            <a:ext cx="674700" cy="121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